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980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6C52-CC8C-41B1-B202-97937EC01E24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FF66-DDBF-47B8-8BD3-CBDE90ED0EC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6C52-CC8C-41B1-B202-97937EC01E24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FF66-DDBF-47B8-8BD3-CBDE90ED0EC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6C52-CC8C-41B1-B202-97937EC01E24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FF66-DDBF-47B8-8BD3-CBDE90ED0EC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6C52-CC8C-41B1-B202-97937EC01E24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FF66-DDBF-47B8-8BD3-CBDE90ED0EC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6C52-CC8C-41B1-B202-97937EC01E24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FF66-DDBF-47B8-8BD3-CBDE90ED0EC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6C52-CC8C-41B1-B202-97937EC01E24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FF66-DDBF-47B8-8BD3-CBDE90ED0EC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6C52-CC8C-41B1-B202-97937EC01E24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FF66-DDBF-47B8-8BD3-CBDE90ED0EC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6C52-CC8C-41B1-B202-97937EC01E24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FF66-DDBF-47B8-8BD3-CBDE90ED0EC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6C52-CC8C-41B1-B202-97937EC01E24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FF66-DDBF-47B8-8BD3-CBDE90ED0EC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6C52-CC8C-41B1-B202-97937EC01E24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FF66-DDBF-47B8-8BD3-CBDE90ED0EC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6C52-CC8C-41B1-B202-97937EC01E24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FF66-DDBF-47B8-8BD3-CBDE90ED0EC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66C52-CC8C-41B1-B202-97937EC01E24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4FF66-DDBF-47B8-8BD3-CBDE90ED0ECC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71212476"/>
              </p:ext>
            </p:extLst>
          </p:nvPr>
        </p:nvGraphicFramePr>
        <p:xfrm>
          <a:off x="-171399" y="16302"/>
          <a:ext cx="7029402" cy="91276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485"/>
                <a:gridCol w="6815917"/>
              </a:tblGrid>
              <a:tr h="559592">
                <a:tc rowSpan="2">
                  <a:txBody>
                    <a:bodyPr/>
                    <a:lstStyle/>
                    <a:p>
                      <a:pPr algn="ctr"/>
                      <a:endParaRPr lang="en-GB" sz="1300" dirty="0">
                        <a:latin typeface="Candara" pitchFamily="34" charset="0"/>
                      </a:endParaRPr>
                    </a:p>
                  </a:txBody>
                  <a:tcPr marT="42203" marB="42203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dirty="0" smtClean="0">
                          <a:solidFill>
                            <a:schemeClr val="tx1"/>
                          </a:solidFill>
                        </a:rPr>
                        <a:t>Question Guidance:</a:t>
                      </a:r>
                      <a:r>
                        <a:rPr lang="en-GB" sz="1600" u="none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600" u="none" dirty="0" smtClean="0">
                          <a:solidFill>
                            <a:schemeClr val="tx1"/>
                          </a:solidFill>
                        </a:rPr>
                        <a:t>What is the message of the source?</a:t>
                      </a:r>
                    </a:p>
                  </a:txBody>
                  <a:tcPr marT="42203" marB="4220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568106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300" b="1" baseline="0" dirty="0" smtClean="0">
                        <a:latin typeface="Candara" pitchFamily="34" charset="0"/>
                      </a:endParaRPr>
                    </a:p>
                  </a:txBody>
                  <a:tcPr marT="42203" marB="42203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53702502"/>
              </p:ext>
            </p:extLst>
          </p:nvPr>
        </p:nvGraphicFramePr>
        <p:xfrm>
          <a:off x="188640" y="1706210"/>
          <a:ext cx="6436095" cy="4811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5387"/>
                <a:gridCol w="5170708"/>
              </a:tblGrid>
              <a:tr h="759655"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Message</a:t>
                      </a:r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 The message of the source is…</a:t>
                      </a:r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  <a:tr h="759655"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Source Detail 1</a:t>
                      </a:r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Firstly,</a:t>
                      </a:r>
                      <a:r>
                        <a:rPr lang="en-GB" sz="1100" baseline="0" dirty="0" smtClean="0"/>
                        <a:t> t</a:t>
                      </a:r>
                      <a:r>
                        <a:rPr lang="en-GB" sz="1100" dirty="0" smtClean="0"/>
                        <a:t>his is shown by…</a:t>
                      </a:r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  <a:tr h="1097280">
                <a:tc>
                  <a:txBody>
                    <a:bodyPr/>
                    <a:lstStyle/>
                    <a:p>
                      <a:r>
                        <a:rPr lang="en-GB" sz="1100" baseline="0" dirty="0" smtClean="0"/>
                        <a:t>Relevant own knowledge which supports Source Detail 1</a:t>
                      </a:r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(Possible sentence starters: This links to…/ I know from my own knowledge…/ This</a:t>
                      </a:r>
                      <a:r>
                        <a:rPr lang="en-GB" sz="1100" baseline="0" dirty="0" smtClean="0"/>
                        <a:t> is relevant to…/ This can be seen when….)</a:t>
                      </a:r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  <a:tr h="928468"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Source Detail 2</a:t>
                      </a:r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Secondly,</a:t>
                      </a:r>
                      <a:r>
                        <a:rPr lang="en-GB" sz="1100" baseline="0" dirty="0" smtClean="0"/>
                        <a:t> </a:t>
                      </a:r>
                      <a:r>
                        <a:rPr lang="en-GB" sz="1100" dirty="0" smtClean="0"/>
                        <a:t>                                                                                    (the message) </a:t>
                      </a:r>
                    </a:p>
                    <a:p>
                      <a:endParaRPr lang="en-GB" sz="1100" dirty="0" smtClean="0"/>
                    </a:p>
                    <a:p>
                      <a:r>
                        <a:rPr lang="en-GB" sz="1100" dirty="0" smtClean="0"/>
                        <a:t>is shown by…</a:t>
                      </a:r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  <a:tr h="1266092">
                <a:tc>
                  <a:txBody>
                    <a:bodyPr/>
                    <a:lstStyle/>
                    <a:p>
                      <a:r>
                        <a:rPr lang="en-GB" sz="1100" baseline="0" dirty="0" smtClean="0"/>
                        <a:t>Relevant own knowledge which supports Source Detail 2</a:t>
                      </a:r>
                      <a:endParaRPr lang="en-GB" sz="1100" dirty="0" smtClean="0"/>
                    </a:p>
                    <a:p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/>
                        <a:t>(Possible sentence starters: This links to…/ I know from my own knowledge…/ This</a:t>
                      </a:r>
                      <a:r>
                        <a:rPr lang="en-GB" sz="1100" baseline="0" dirty="0" smtClean="0"/>
                        <a:t> is relevant to…/ This can be seen when….)</a:t>
                      </a:r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188640" y="7292605"/>
            <a:ext cx="6408712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 smtClean="0"/>
              <a:t>If you complete boxes 2 and 4 you will only get 3 marks      		 (E Grade)</a:t>
            </a:r>
          </a:p>
          <a:p>
            <a:endParaRPr lang="en-GB" sz="1200" dirty="0" smtClean="0"/>
          </a:p>
          <a:p>
            <a:r>
              <a:rPr lang="en-GB" sz="1200" dirty="0" smtClean="0"/>
              <a:t>If you complete boxes 1 and 2/4 you will get 4 marks           		 (D Grade)</a:t>
            </a:r>
          </a:p>
          <a:p>
            <a:endParaRPr lang="en-GB" sz="1200" dirty="0" smtClean="0"/>
          </a:p>
          <a:p>
            <a:r>
              <a:rPr lang="en-GB" sz="1200" dirty="0" smtClean="0"/>
              <a:t>If you complete boxes 1, 2 and 3 you will get 5 marks           		 (C Grade)</a:t>
            </a:r>
          </a:p>
          <a:p>
            <a:endParaRPr lang="en-GB" sz="1200" dirty="0" smtClean="0"/>
          </a:p>
          <a:p>
            <a:r>
              <a:rPr lang="en-GB" sz="1200" dirty="0" smtClean="0"/>
              <a:t>If you complete all boxes you will get between 6 and 7 marks	</a:t>
            </a:r>
            <a:r>
              <a:rPr lang="en-GB" sz="1200" smtClean="0"/>
              <a:t> (A-B </a:t>
            </a:r>
            <a:r>
              <a:rPr lang="en-GB" sz="1200" dirty="0" smtClean="0"/>
              <a:t>Grade)</a:t>
            </a:r>
            <a:endParaRPr lang="en-GB" sz="1200" dirty="0"/>
          </a:p>
        </p:txBody>
      </p:sp>
      <p:sp>
        <p:nvSpPr>
          <p:cNvPr id="2" name="TextBox 1"/>
          <p:cNvSpPr txBox="1"/>
          <p:nvPr/>
        </p:nvSpPr>
        <p:spPr>
          <a:xfrm>
            <a:off x="188640" y="6888433"/>
            <a:ext cx="6408712" cy="27585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b="1" dirty="0" smtClean="0"/>
              <a:t>Getting the Marks</a:t>
            </a:r>
            <a:endParaRPr lang="en-GB" sz="1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88640" y="1343817"/>
            <a:ext cx="6408712" cy="27585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b="1" dirty="0" smtClean="0"/>
              <a:t>Structuring an Answer</a:t>
            </a:r>
            <a:endParaRPr lang="en-GB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88640" y="756720"/>
            <a:ext cx="6385994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 smtClean="0"/>
              <a:t>This form of question will ask you give the </a:t>
            </a:r>
            <a:r>
              <a:rPr lang="en-GB" sz="1200" u="sng" dirty="0" smtClean="0"/>
              <a:t>message</a:t>
            </a:r>
            <a:r>
              <a:rPr lang="en-GB" sz="1200" dirty="0" smtClean="0"/>
              <a:t> of a source using details from the source and your own knowledge. It is worth 6 or 7 marks. (This varies from year to year)</a:t>
            </a:r>
            <a:endParaRPr lang="en-GB" sz="1200" dirty="0"/>
          </a:p>
        </p:txBody>
      </p:sp>
      <p:pic>
        <p:nvPicPr>
          <p:cNvPr id="2050" name="Picture 2" descr="http://devongeography.files.wordpress.com/2012/08/ocr22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264" y="81742"/>
            <a:ext cx="936104" cy="4231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8640" y="899592"/>
            <a:ext cx="1989888" cy="8925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400" dirty="0" smtClean="0"/>
              <a:t>What is the message of the cartoon?</a:t>
            </a:r>
          </a:p>
          <a:p>
            <a:endParaRPr lang="en-GB" sz="1200" dirty="0" smtClean="0"/>
          </a:p>
          <a:p>
            <a:r>
              <a:rPr lang="en-GB" sz="1200" dirty="0" smtClean="0"/>
              <a:t>(June 2010) </a:t>
            </a:r>
            <a:endParaRPr lang="en-GB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0888" y="395536"/>
            <a:ext cx="4251573" cy="291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04664" y="3347864"/>
            <a:ext cx="6192688" cy="53860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100" b="1" dirty="0" smtClean="0"/>
              <a:t>Level 1 Uses surface features of cartoon only 1-2</a:t>
            </a:r>
          </a:p>
          <a:p>
            <a:pPr lvl="1"/>
            <a:r>
              <a:rPr lang="en-GB" sz="1100" dirty="0" smtClean="0"/>
              <a:t>e.g. ‘</a:t>
            </a:r>
            <a:r>
              <a:rPr lang="en-GB" sz="1050" i="1" dirty="0" smtClean="0"/>
              <a:t>The figure on the left is being held whilst it receives the peace terms in the form of a</a:t>
            </a:r>
          </a:p>
          <a:p>
            <a:pPr lvl="1"/>
            <a:r>
              <a:rPr lang="en-GB" sz="1050" i="1" dirty="0" smtClean="0"/>
              <a:t>pill.’</a:t>
            </a:r>
          </a:p>
          <a:p>
            <a:pPr lvl="1"/>
            <a:r>
              <a:rPr lang="en-GB" sz="1050" i="1" dirty="0" smtClean="0"/>
              <a:t>‘The Treaty was good (bad) one.’</a:t>
            </a:r>
          </a:p>
          <a:p>
            <a:pPr lvl="1"/>
            <a:r>
              <a:rPr lang="en-GB" sz="1050" i="1" dirty="0" smtClean="0"/>
              <a:t>‘The Treaty will make things better.’</a:t>
            </a:r>
          </a:p>
          <a:p>
            <a:pPr lvl="1"/>
            <a:r>
              <a:rPr lang="en-GB" sz="1050" i="1" dirty="0" smtClean="0"/>
              <a:t>‘Germany was being treated unfairly.’</a:t>
            </a:r>
            <a:endParaRPr lang="en-GB" sz="1100" i="1" dirty="0" smtClean="0"/>
          </a:p>
          <a:p>
            <a:pPr lvl="1"/>
            <a:r>
              <a:rPr lang="en-GB" sz="1100" dirty="0" smtClean="0"/>
              <a:t>(Allow 2 marks for a valid message but one that is not the main message)</a:t>
            </a:r>
          </a:p>
          <a:p>
            <a:endParaRPr lang="en-GB" sz="1100" b="1" dirty="0" smtClean="0"/>
          </a:p>
          <a:p>
            <a:r>
              <a:rPr lang="en-GB" sz="1100" b="1" dirty="0" smtClean="0"/>
              <a:t>Level 2 Interpretation to give the main message 3</a:t>
            </a:r>
          </a:p>
          <a:p>
            <a:pPr lvl="1"/>
            <a:r>
              <a:rPr lang="en-GB" sz="1100" dirty="0" smtClean="0"/>
              <a:t>The message must relate to the idea of force or that the treatment was unpleasant or that</a:t>
            </a:r>
          </a:p>
          <a:p>
            <a:pPr lvl="1"/>
            <a:r>
              <a:rPr lang="en-GB" sz="1100" dirty="0" smtClean="0"/>
              <a:t>it was expensive.</a:t>
            </a:r>
          </a:p>
          <a:p>
            <a:pPr lvl="1"/>
            <a:r>
              <a:rPr lang="en-GB" sz="1100" dirty="0" smtClean="0"/>
              <a:t>e.g. ‘</a:t>
            </a:r>
            <a:r>
              <a:rPr lang="en-GB" sz="1050" i="1" dirty="0" smtClean="0"/>
              <a:t>The main message of the cartoon is that Germany is being forced to accept their</a:t>
            </a:r>
          </a:p>
          <a:p>
            <a:pPr lvl="1"/>
            <a:r>
              <a:rPr lang="en-GB" sz="1050" i="1" dirty="0" smtClean="0"/>
              <a:t>treatment at Versailles.’</a:t>
            </a:r>
          </a:p>
          <a:p>
            <a:pPr lvl="1"/>
            <a:r>
              <a:rPr lang="en-GB" sz="1050" i="1" dirty="0" smtClean="0"/>
              <a:t>‘Germany is being forced to accept unpleasant / expensive treatment.’</a:t>
            </a:r>
          </a:p>
          <a:p>
            <a:endParaRPr lang="en-GB" sz="1100" b="1" dirty="0" smtClean="0"/>
          </a:p>
          <a:p>
            <a:r>
              <a:rPr lang="en-GB" sz="1100" b="1" dirty="0" smtClean="0"/>
              <a:t>Level 3 Interpretation supported by details of the cartoon OR by contextual knowledge 4-5</a:t>
            </a:r>
          </a:p>
          <a:p>
            <a:pPr lvl="1"/>
            <a:r>
              <a:rPr lang="en-GB" sz="1100" dirty="0" smtClean="0"/>
              <a:t>e.g. ‘</a:t>
            </a:r>
            <a:r>
              <a:rPr lang="en-GB" sz="1050" i="1" dirty="0" smtClean="0"/>
              <a:t>The main message of the cartoon is that Germany is being forced to accept their</a:t>
            </a:r>
          </a:p>
          <a:p>
            <a:pPr lvl="1"/>
            <a:r>
              <a:rPr lang="en-GB" sz="1050" i="1" dirty="0" smtClean="0"/>
              <a:t>treatment at Versailles. The cartoon shows the Allied leaders administering the ‘medicine’</a:t>
            </a:r>
          </a:p>
          <a:p>
            <a:pPr lvl="1"/>
            <a:r>
              <a:rPr lang="en-GB" sz="1050" i="1" dirty="0" smtClean="0"/>
              <a:t>to Germany and Germany does not want to take it so Germany is struggling and has to be</a:t>
            </a:r>
          </a:p>
          <a:p>
            <a:pPr lvl="1"/>
            <a:r>
              <a:rPr lang="en-GB" sz="1050" i="1" dirty="0" smtClean="0"/>
              <a:t>forced to accept its punishment as shown by the hand with the names of the countries on</a:t>
            </a:r>
          </a:p>
          <a:p>
            <a:pPr lvl="1"/>
            <a:r>
              <a:rPr lang="en-GB" sz="1050" i="1" dirty="0" smtClean="0"/>
              <a:t>it. It does not have a choice as can be seen at the right hand side of the cartoon where it</a:t>
            </a:r>
          </a:p>
          <a:p>
            <a:pPr lvl="1"/>
            <a:r>
              <a:rPr lang="en-GB" sz="1050" i="1" dirty="0" smtClean="0"/>
              <a:t>says, ‘You’ve got to swallow whether you like it or not.’ eh box indicates the expense at</a:t>
            </a:r>
          </a:p>
          <a:p>
            <a:pPr lvl="1"/>
            <a:r>
              <a:rPr lang="en-GB" sz="1050" i="1" dirty="0" smtClean="0"/>
              <a:t>‘millions a box’.’</a:t>
            </a:r>
          </a:p>
          <a:p>
            <a:pPr lvl="1"/>
            <a:r>
              <a:rPr lang="en-GB" sz="1100" b="1" dirty="0" smtClean="0"/>
              <a:t>OR</a:t>
            </a:r>
          </a:p>
          <a:p>
            <a:pPr lvl="1"/>
            <a:r>
              <a:rPr lang="en-GB" sz="1100" dirty="0" smtClean="0"/>
              <a:t>e.g. ‘</a:t>
            </a:r>
            <a:r>
              <a:rPr lang="en-GB" sz="1050" i="1" dirty="0" smtClean="0"/>
              <a:t>The main message of the cartoon is that Germany is being forced to accept their</a:t>
            </a:r>
          </a:p>
          <a:p>
            <a:pPr lvl="1"/>
            <a:r>
              <a:rPr lang="en-GB" sz="1050" i="1" dirty="0" smtClean="0"/>
              <a:t>treatment at Versailles. The man representing Germany is struggling as Germany is being</a:t>
            </a:r>
          </a:p>
          <a:p>
            <a:pPr lvl="1"/>
            <a:r>
              <a:rPr lang="en-GB" sz="1050" i="1" dirty="0" smtClean="0"/>
              <a:t>forced to pay very high reparations / suffer savage cuts to its military.. Germany was</a:t>
            </a:r>
          </a:p>
          <a:p>
            <a:pPr lvl="1"/>
            <a:r>
              <a:rPr lang="en-GB" sz="1050" i="1" dirty="0" smtClean="0"/>
              <a:t>forced to accept the Peace Treaty (Diktat) but was not happy with many of the terms being</a:t>
            </a:r>
          </a:p>
          <a:p>
            <a:pPr lvl="1"/>
            <a:r>
              <a:rPr lang="en-GB" sz="1050" i="1" dirty="0" smtClean="0"/>
              <a:t>imposed on them.’</a:t>
            </a:r>
          </a:p>
          <a:p>
            <a:endParaRPr lang="en-GB" sz="1100" b="1" dirty="0" smtClean="0"/>
          </a:p>
          <a:p>
            <a:r>
              <a:rPr lang="en-GB" sz="1100" b="1" dirty="0" smtClean="0"/>
              <a:t>Level 4 Interpretation supported by details of the cartoon AND by contextual knowledge 6</a:t>
            </a:r>
          </a:p>
          <a:p>
            <a:pPr lvl="1"/>
            <a:r>
              <a:rPr lang="en-GB" sz="1100" dirty="0" smtClean="0"/>
              <a:t>Both sides of Level 3.</a:t>
            </a:r>
            <a:endParaRPr lang="en-GB" sz="1100" dirty="0"/>
          </a:p>
        </p:txBody>
      </p:sp>
      <p:sp>
        <p:nvSpPr>
          <p:cNvPr id="8" name="TextBox 7"/>
          <p:cNvSpPr txBox="1"/>
          <p:nvPr/>
        </p:nvSpPr>
        <p:spPr>
          <a:xfrm>
            <a:off x="2204864" y="35496"/>
            <a:ext cx="1917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Example Question</a:t>
            </a:r>
            <a:endParaRPr lang="en-GB" b="1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4830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545</Words>
  <Application>Microsoft Office PowerPoint</Application>
  <PresentationFormat>On-screen Show (4:3)</PresentationFormat>
  <Paragraphs>66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RM plc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grt2</dc:creator>
  <cp:lastModifiedBy>grt2</cp:lastModifiedBy>
  <cp:revision>1</cp:revision>
  <dcterms:created xsi:type="dcterms:W3CDTF">2012-12-08T17:41:33Z</dcterms:created>
  <dcterms:modified xsi:type="dcterms:W3CDTF">2012-12-08T17:42:27Z</dcterms:modified>
</cp:coreProperties>
</file>